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4"/>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262" r:id="rId23"/>
    <p:sldId id="290" r:id="rId24"/>
    <p:sldId id="289" r:id="rId25"/>
    <p:sldId id="292" r:id="rId26"/>
    <p:sldId id="291" r:id="rId27"/>
    <p:sldId id="272" r:id="rId28"/>
    <p:sldId id="269" r:id="rId29"/>
    <p:sldId id="294" r:id="rId30"/>
    <p:sldId id="295" r:id="rId31"/>
    <p:sldId id="296" r:id="rId32"/>
    <p:sldId id="2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94" autoAdjust="0"/>
    <p:restoredTop sz="80340"/>
  </p:normalViewPr>
  <p:slideViewPr>
    <p:cSldViewPr snapToGrid="0">
      <p:cViewPr varScale="1">
        <p:scale>
          <a:sx n="97" d="100"/>
          <a:sy n="97" d="100"/>
        </p:scale>
        <p:origin x="2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3/20/23</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3/20/23</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3/20/23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3/20/23</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3/20/23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3/20/23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3/20/23</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3/20/23</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3/20/23</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3/20/23</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3/20/23</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3/20/23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KCG_Holdings" TargetMode="External"/><Relationship Id="rId3" Type="http://schemas.openxmlformats.org/officeDocument/2006/relationships/hyperlink" Target="https://en.wikipedia.org/wiki/High-frequency_trading" TargetMode="External"/><Relationship Id="rId7" Type="http://schemas.openxmlformats.org/officeDocument/2006/relationships/hyperlink" Target="https://en.wikipedia.org/wiki/Getco_LLC"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en.wikipedia.org/wiki/Knight_Capital_Group#cite_note-2" TargetMode="External"/><Relationship Id="rId5" Type="http://schemas.openxmlformats.org/officeDocument/2006/relationships/hyperlink" Target="https://en.wikipedia.org/wiki/NASDAQ" TargetMode="External"/><Relationship Id="rId4" Type="http://schemas.openxmlformats.org/officeDocument/2006/relationships/hyperlink" Target="https://en.wikipedia.org/wiki/NYS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3/20/23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0E9B7948-43E4-E933-4C5A-CF99E498A1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200650"/>
            <a:ext cx="8086725"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originally wanted to brag about modeling &amp; accuracy which got them unintended scrutiny.  </a:t>
            </a:r>
          </a:p>
          <a:p>
            <a:pPr algn="ctr"/>
            <a:r>
              <a:rPr lang="en-US"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83CBBFA3-7B3F-7354-73BF-9840675E85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Reflective Questions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Starbuck’s gives baristas schedules 2 weeks or less in advance.  Some schedules align supply &amp; demand, but that means schedules could be “</a:t>
            </a:r>
            <a:r>
              <a:rPr lang="en-US" dirty="0" err="1"/>
              <a:t>clopenings</a:t>
            </a:r>
            <a:r>
              <a:rPr lang="en-US" dirty="0"/>
              <a:t>”</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510D8022-33C8-8644-117E-DF6DB4E51F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9991DED6-4934-7318-8C06-E69CCDDDB8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832C1C0D-EA43-450D-C83F-EFA1DE9709E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Oncology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F497BB74-A58F-9FF5-1D15-B65C51CEB5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6" name="Title 5">
            <a:extLst>
              <a:ext uri="{FF2B5EF4-FFF2-40B4-BE49-F238E27FC236}">
                <a16:creationId xmlns:a16="http://schemas.microsoft.com/office/drawing/2014/main" id="{F31818B4-24AD-7B62-2671-BCD30F121A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a:extLst>
              <a:ext uri="{FF2B5EF4-FFF2-40B4-BE49-F238E27FC236}">
                <a16:creationId xmlns:a16="http://schemas.microsoft.com/office/drawing/2014/main" id="{4EBB453B-5CA1-F94C-B3A6-BB3FB049B27B}"/>
              </a:ext>
            </a:extLst>
          </p:cNvPr>
          <p:cNvSpPr>
            <a:spLocks noGrp="1"/>
          </p:cNvSpPr>
          <p:nvPr>
            <p:ph type="title"/>
          </p:nvPr>
        </p:nvSpPr>
        <p:spPr/>
        <p:txBody>
          <a:bodyPr/>
          <a:lstStyle/>
          <a:p>
            <a:r>
              <a:rPr lang="en-US" dirty="0"/>
              <a:t>More Recent Topics in AI Ethics </a:t>
            </a: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062103"/>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3/20/23</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D7FFB-7268-19FA-6FA2-A436500AA494}"/>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a:extLst>
              <a:ext uri="{FF2B5EF4-FFF2-40B4-BE49-F238E27FC236}">
                <a16:creationId xmlns:a16="http://schemas.microsoft.com/office/drawing/2014/main" id="{87A1F19C-C4B2-F282-49BF-216B19949132}"/>
              </a:ext>
            </a:extLst>
          </p:cNvPr>
          <p:cNvSpPr>
            <a:spLocks noGrp="1"/>
          </p:cNvSpPr>
          <p:nvPr>
            <p:ph type="title"/>
          </p:nvPr>
        </p:nvSpPr>
        <p:spPr>
          <a:xfrm>
            <a:off x="225287" y="365126"/>
            <a:ext cx="8746435" cy="591477"/>
          </a:xfrm>
        </p:spPr>
        <p:txBody>
          <a:bodyPr/>
          <a:lstStyle/>
          <a:p>
            <a:r>
              <a:rPr lang="en-US" sz="2400" dirty="0"/>
              <a:t>What are some foreseeable ethical considerations with generative AI?</a:t>
            </a:r>
          </a:p>
        </p:txBody>
      </p:sp>
      <p:sp>
        <p:nvSpPr>
          <p:cNvPr id="4" name="Slide Number Placeholder 3">
            <a:extLst>
              <a:ext uri="{FF2B5EF4-FFF2-40B4-BE49-F238E27FC236}">
                <a16:creationId xmlns:a16="http://schemas.microsoft.com/office/drawing/2014/main" id="{CD2CB780-6960-639D-CB93-C5C27F492CFE}"/>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697CBC6-4742-0041-3C78-B444CB102B9B}"/>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1026" name="Picture 2" descr="Image result for chatgpt">
            <a:extLst>
              <a:ext uri="{FF2B5EF4-FFF2-40B4-BE49-F238E27FC236}">
                <a16:creationId xmlns:a16="http://schemas.microsoft.com/office/drawing/2014/main" id="{B6240236-CA1C-BC18-E5A2-874DE1E4C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9" y="2247899"/>
            <a:ext cx="2668657" cy="2668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AI-generated image shows a mob of people rushing towards the camera. The image is black and white and shows a blurred, garbled version of Getty Images’ watermark in the bottom-right corner.">
            <a:extLst>
              <a:ext uri="{FF2B5EF4-FFF2-40B4-BE49-F238E27FC236}">
                <a16:creationId xmlns:a16="http://schemas.microsoft.com/office/drawing/2014/main" id="{C300ED9B-50E1-610D-2549-AD0EB1F41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123" y="2022613"/>
            <a:ext cx="4877628" cy="3251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2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365161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505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7093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853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1261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97884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0677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3/20/23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3/20/23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3/20/23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3/20/23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Ever heard of Knight Capital?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
        <p:nvSpPr>
          <p:cNvPr id="8" name="Title 7">
            <a:extLst>
              <a:ext uri="{FF2B5EF4-FFF2-40B4-BE49-F238E27FC236}">
                <a16:creationId xmlns:a16="http://schemas.microsoft.com/office/drawing/2014/main" id="{13AA80CF-E1D3-D95E-4A93-B8F8C6EE5DFC}"/>
              </a:ext>
            </a:extLst>
          </p:cNvPr>
          <p:cNvSpPr>
            <a:spLocks noGrp="1"/>
          </p:cNvSpPr>
          <p:nvPr>
            <p:ph type="title"/>
          </p:nvPr>
        </p:nvSpPr>
        <p:spPr/>
        <p:txBody>
          <a:bodyPr/>
          <a:lstStyle/>
          <a:p>
            <a:endParaRPr lang="en-US"/>
          </a:p>
        </p:txBody>
      </p:sp>
      <p:sp>
        <p:nvSpPr>
          <p:cNvPr id="11" name="TextBox 10">
            <a:extLst>
              <a:ext uri="{FF2B5EF4-FFF2-40B4-BE49-F238E27FC236}">
                <a16:creationId xmlns:a16="http://schemas.microsoft.com/office/drawing/2014/main" id="{F7A97BE8-7241-9C7F-409E-E7D53C33DE9B}"/>
              </a:ext>
            </a:extLst>
          </p:cNvPr>
          <p:cNvSpPr txBox="1"/>
          <p:nvPr/>
        </p:nvSpPr>
        <p:spPr>
          <a:xfrm>
            <a:off x="500064" y="4525044"/>
            <a:ext cx="8086724" cy="1477328"/>
          </a:xfrm>
          <a:prstGeom prst="rect">
            <a:avLst/>
          </a:prstGeom>
          <a:noFill/>
        </p:spPr>
        <p:txBody>
          <a:bodyPr wrap="square">
            <a:spAutoFit/>
          </a:bodyPr>
          <a:lstStyle/>
          <a:p>
            <a:r>
              <a:rPr lang="en-US" b="0" i="0" dirty="0">
                <a:solidFill>
                  <a:srgbClr val="202122"/>
                </a:solidFill>
                <a:effectLst/>
                <a:latin typeface="Arial" panose="020B0604020202020204" pitchFamily="34" charset="0"/>
              </a:rPr>
              <a:t>With its </a:t>
            </a:r>
            <a:r>
              <a:rPr lang="en-US" b="0" i="0" u="none" strike="noStrike" dirty="0">
                <a:solidFill>
                  <a:srgbClr val="3366CC"/>
                </a:solidFill>
                <a:effectLst/>
                <a:latin typeface="Arial" panose="020B0604020202020204" pitchFamily="34" charset="0"/>
                <a:hlinkClick r:id="rId3" tooltip="High-frequency trading"/>
              </a:rPr>
              <a:t>high-frequency trading</a:t>
            </a:r>
            <a:r>
              <a:rPr lang="en-US" b="0" i="0" dirty="0">
                <a:solidFill>
                  <a:srgbClr val="202122"/>
                </a:solidFill>
                <a:effectLst/>
                <a:latin typeface="Arial" panose="020B0604020202020204" pitchFamily="34" charset="0"/>
              </a:rPr>
              <a:t> algorithms Knight was the largest trader in U.S. equities, with a market share of 17.3% on </a:t>
            </a:r>
            <a:r>
              <a:rPr lang="en-US" b="0" i="0" u="none" strike="noStrike" dirty="0">
                <a:solidFill>
                  <a:srgbClr val="3366CC"/>
                </a:solidFill>
                <a:effectLst/>
                <a:latin typeface="Arial" panose="020B0604020202020204" pitchFamily="34" charset="0"/>
                <a:hlinkClick r:id="rId4" tooltip="NYSE"/>
              </a:rPr>
              <a:t>NYSE</a:t>
            </a:r>
            <a:r>
              <a:rPr lang="en-US" b="0" i="0" dirty="0">
                <a:solidFill>
                  <a:srgbClr val="202122"/>
                </a:solidFill>
                <a:effectLst/>
                <a:latin typeface="Arial" panose="020B0604020202020204" pitchFamily="34" charset="0"/>
              </a:rPr>
              <a:t> and 16.9% on </a:t>
            </a:r>
            <a:r>
              <a:rPr lang="en-US" b="0" i="0" u="none" strike="noStrike" dirty="0">
                <a:solidFill>
                  <a:srgbClr val="3366CC"/>
                </a:solidFill>
                <a:effectLst/>
                <a:latin typeface="Arial" panose="020B0604020202020204" pitchFamily="34" charset="0"/>
                <a:hlinkClick r:id="rId5" tooltip="NASDAQ"/>
              </a:rPr>
              <a:t>NASDAQ</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6"/>
              </a:rPr>
              <a:t>[2]</a:t>
            </a:r>
            <a:r>
              <a:rPr lang="en-US" b="0" i="0" dirty="0">
                <a:solidFill>
                  <a:srgbClr val="202122"/>
                </a:solidFill>
                <a:effectLst/>
                <a:latin typeface="Arial" panose="020B0604020202020204" pitchFamily="34" charset="0"/>
              </a:rPr>
              <a:t> The company agreed to be acquired by </a:t>
            </a:r>
            <a:r>
              <a:rPr lang="en-US" b="0" i="0" u="none" strike="noStrike" dirty="0">
                <a:solidFill>
                  <a:srgbClr val="3366CC"/>
                </a:solidFill>
                <a:effectLst/>
                <a:latin typeface="Arial" panose="020B0604020202020204" pitchFamily="34" charset="0"/>
                <a:hlinkClick r:id="rId7" tooltip="Getco LLC"/>
              </a:rPr>
              <a:t>Getco LLC</a:t>
            </a:r>
            <a:r>
              <a:rPr lang="en-US" b="0" i="0" dirty="0">
                <a:solidFill>
                  <a:srgbClr val="202122"/>
                </a:solidFill>
                <a:effectLst/>
                <a:latin typeface="Arial" panose="020B0604020202020204" pitchFamily="34" charset="0"/>
              </a:rPr>
              <a:t> in December 2012 after an August 2012 trading error lost $460 million. The merger was completed in July 2013, forming </a:t>
            </a:r>
            <a:r>
              <a:rPr lang="en-US" b="0" i="0" u="none" strike="noStrike" dirty="0">
                <a:solidFill>
                  <a:srgbClr val="3366CC"/>
                </a:solidFill>
                <a:effectLst/>
                <a:latin typeface="Arial" panose="020B0604020202020204" pitchFamily="34" charset="0"/>
                <a:hlinkClick r:id="rId8" tooltip="KCG Holdings"/>
              </a:rPr>
              <a:t>KCG Holdings</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3/20/23</a:t>
            </a:fld>
            <a:endParaRPr lang="en-US">
              <a:solidFill>
                <a:prstClr val="black">
                  <a:tint val="75000"/>
                </a:prstClr>
              </a:solidFill>
            </a:endParaRPr>
          </a:p>
        </p:txBody>
      </p:sp>
      <p:sp>
        <p:nvSpPr>
          <p:cNvPr id="3" name="Title 2"/>
          <p:cNvSpPr>
            <a:spLocks noGrp="1"/>
          </p:cNvSpPr>
          <p:nvPr>
            <p:ph type="title"/>
          </p:nvPr>
        </p:nvSpPr>
        <p:spPr>
          <a:xfrm>
            <a:off x="428625" y="365126"/>
            <a:ext cx="8158164" cy="591477"/>
          </a:xfrm>
        </p:spPr>
        <p:txBody>
          <a:bodyPr/>
          <a:lstStyle/>
          <a:p>
            <a:r>
              <a:rPr lang="en-US" sz="2800" dirty="0"/>
              <a:t>Ever hear of the pregnant teenager Target marketed to?</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1302</Words>
  <Application>Microsoft Macintosh PowerPoint</Application>
  <PresentationFormat>On-screen Show (4:3)</PresentationFormat>
  <Paragraphs>204</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Ever heard of Knight Capital?</vt:lpstr>
      <vt:lpstr>PowerPoint Presentation</vt:lpstr>
      <vt:lpstr>Ever hear of the pregnant teenager Target marketed to?</vt:lpstr>
      <vt:lpstr>PowerPoint Presentation</vt:lpstr>
      <vt:lpstr>PowerPoint Presentation</vt:lpstr>
      <vt:lpstr>Reflective Questions</vt:lpstr>
      <vt:lpstr>PowerPoint Presentation</vt:lpstr>
      <vt:lpstr>PowerPoint Presentation</vt:lpstr>
      <vt:lpstr>PowerPoint Presentation</vt:lpstr>
      <vt:lpstr>PowerPoint Presentation</vt:lpstr>
      <vt:lpstr>PowerPoint Presentation</vt:lpstr>
      <vt:lpstr>More Recent Topics in AI Ethics </vt:lpstr>
      <vt:lpstr>PowerPoint Presentation</vt:lpstr>
      <vt:lpstr>Machine Vision famously cannot detect people of color well.  Used in remote proctoring this can be problematic.</vt:lpstr>
      <vt:lpstr>What are some foreseeable ethical considerations with generative AI?</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Kwartler, Edward</cp:lastModifiedBy>
  <cp:revision>3</cp:revision>
  <dcterms:created xsi:type="dcterms:W3CDTF">2020-12-07T18:13:30Z</dcterms:created>
  <dcterms:modified xsi:type="dcterms:W3CDTF">2023-03-20T20:03:29Z</dcterms:modified>
</cp:coreProperties>
</file>